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70" r:id="rId14"/>
    <p:sldId id="266" r:id="rId15"/>
    <p:sldId id="271" r:id="rId16"/>
    <p:sldId id="274" r:id="rId17"/>
    <p:sldId id="275" r:id="rId18"/>
    <p:sldId id="269" r:id="rId19"/>
    <p:sldId id="272" r:id="rId20"/>
    <p:sldId id="27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056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648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22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752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644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258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514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778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638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1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85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988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258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425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9078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72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938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33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71" y="0"/>
            <a:ext cx="91318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11" name="Google Shape;11;p2"/>
          <p:cNvSpPr txBox="1"/>
          <p:nvPr/>
        </p:nvSpPr>
        <p:spPr>
          <a:xfrm>
            <a:off x="12000" y="4924425"/>
            <a:ext cx="9132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 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0625" y="57575"/>
            <a:ext cx="89943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2150" y="558925"/>
            <a:ext cx="9131700" cy="5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/>
        </p:nvSpPr>
        <p:spPr>
          <a:xfrm>
            <a:off x="313050" y="2125350"/>
            <a:ext cx="85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3050" y="1923225"/>
            <a:ext cx="87081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/>
            </a:lvl1pPr>
            <a:lvl2pPr lvl="1" rtl="0">
              <a:buNone/>
              <a:defRPr b="1"/>
            </a:lvl2pPr>
            <a:lvl3pPr lvl="2" rtl="0">
              <a:buNone/>
              <a:defRPr b="1"/>
            </a:lvl3pPr>
            <a:lvl4pPr lvl="3" rtl="0">
              <a:buNone/>
              <a:defRPr b="1"/>
            </a:lvl4pPr>
            <a:lvl5pPr lvl="4" rtl="0">
              <a:buNone/>
              <a:defRPr b="1"/>
            </a:lvl5pPr>
            <a:lvl6pPr lvl="5" rtl="0">
              <a:buNone/>
              <a:defRPr b="1"/>
            </a:lvl6pPr>
            <a:lvl7pPr lvl="6" rtl="0">
              <a:buNone/>
              <a:defRPr b="1"/>
            </a:lvl7pPr>
            <a:lvl8pPr lvl="7" rtl="0">
              <a:buNone/>
              <a:defRPr b="1"/>
            </a:lvl8pPr>
            <a:lvl9pPr lvl="8" rtl="0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/>
        </p:nvSpPr>
        <p:spPr>
          <a:xfrm>
            <a:off x="0" y="4924425"/>
            <a:ext cx="9144000" cy="2190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spcFirstLastPara="1" wrap="square" lIns="91425" tIns="27425" rIns="91425" bIns="27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CE5CD"/>
                </a:solidFill>
              </a:rPr>
              <a:t>Beamline Optics and Modeling School 2023 (BLOMS)                               Introduction to OASYS                                                    L. </a:t>
            </a:r>
            <a:r>
              <a:rPr lang="en" sz="1000" b="1" dirty="0" err="1">
                <a:solidFill>
                  <a:srgbClr val="FCE5CD"/>
                </a:solidFill>
              </a:rPr>
              <a:t>Rebuffi</a:t>
            </a:r>
            <a:endParaRPr sz="1000" b="1" dirty="0">
              <a:solidFill>
                <a:srgbClr val="FCE5CD"/>
              </a:solidFill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XP1LJzRTd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0625" y="57575"/>
            <a:ext cx="89943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OASYS</a:t>
            </a:r>
            <a:endParaRPr dirty="0"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12150" y="558925"/>
            <a:ext cx="9131700" cy="9836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overview of OASYS and its main features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Luca </a:t>
            </a:r>
            <a:r>
              <a:rPr lang="en-US" dirty="0" err="1"/>
              <a:t>Rebuffi</a:t>
            </a:r>
            <a:r>
              <a:rPr lang="en-US" dirty="0"/>
              <a:t> (ANL)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6B1CC9-6485-04A0-A6A9-48817EC72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02" y="600475"/>
            <a:ext cx="7257795" cy="4268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0C7FC1-CFB1-35DA-D776-02B531FC9CE2}"/>
              </a:ext>
            </a:extLst>
          </p:cNvPr>
          <p:cNvSpPr txBox="1"/>
          <p:nvPr/>
        </p:nvSpPr>
        <p:spPr>
          <a:xfrm>
            <a:off x="5788152" y="274272"/>
            <a:ext cx="3090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9300"/>
                </a:solidFill>
              </a:rPr>
              <a:t>EASILY USE AND COMBINE WELL-KNOWN POWERFUL TOOL</a:t>
            </a:r>
          </a:p>
        </p:txBody>
      </p:sp>
    </p:spTree>
    <p:extLst>
      <p:ext uri="{BB962C8B-B14F-4D97-AF65-F5344CB8AC3E}">
        <p14:creationId xmlns:p14="http://schemas.microsoft.com/office/powerpoint/2010/main" val="199134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7634BA-8441-01DC-E761-CE9FA6223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75" y="174929"/>
            <a:ext cx="8657625" cy="4607780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4373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10A41-6B09-411D-BD8B-D1DBFE363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53"/>
          <a:stretch/>
        </p:blipFill>
        <p:spPr>
          <a:xfrm>
            <a:off x="755374" y="600475"/>
            <a:ext cx="8388626" cy="42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65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4" name="Picture 3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2D9E1EE2-CBE5-7E85-6C0F-A9F8E355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5" y="600475"/>
            <a:ext cx="8531750" cy="4312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EFEDF-C383-3FFF-E7D6-E67E7E4CD88F}"/>
              </a:ext>
            </a:extLst>
          </p:cNvPr>
          <p:cNvSpPr txBox="1"/>
          <p:nvPr/>
        </p:nvSpPr>
        <p:spPr>
          <a:xfrm>
            <a:off x="7710011" y="1500218"/>
            <a:ext cx="813043" cy="30777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/>
            </a:lvl1pPr>
          </a:lstStyle>
          <a:p>
            <a:r>
              <a:rPr lang="en-US" dirty="0"/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57486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F86E21-1AC7-01C4-ED76-F7F01D4C5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31" y="600475"/>
            <a:ext cx="8186388" cy="42691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96AF4-BF0C-0C90-5BE5-CD2D8818AC40}"/>
              </a:ext>
            </a:extLst>
          </p:cNvPr>
          <p:cNvSpPr txBox="1"/>
          <p:nvPr/>
        </p:nvSpPr>
        <p:spPr>
          <a:xfrm>
            <a:off x="6528021" y="206733"/>
            <a:ext cx="2493254" cy="30777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Surface Errors of Mirrors</a:t>
            </a:r>
          </a:p>
        </p:txBody>
      </p:sp>
    </p:spTree>
    <p:extLst>
      <p:ext uri="{BB962C8B-B14F-4D97-AF65-F5344CB8AC3E}">
        <p14:creationId xmlns:p14="http://schemas.microsoft.com/office/powerpoint/2010/main" val="2209527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458DDF3-7702-8D77-45C8-6040463D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5" y="360621"/>
            <a:ext cx="8662946" cy="4186698"/>
          </a:xfrm>
          <a:prstGeom prst="rect">
            <a:avLst/>
          </a:prstGeom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2620A4-8728-7DF5-B37A-989F6CD81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655" y="3131481"/>
            <a:ext cx="3454690" cy="201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096AF4-BF0C-0C90-5BE5-CD2D8818AC40}"/>
              </a:ext>
            </a:extLst>
          </p:cNvPr>
          <p:cNvSpPr txBox="1"/>
          <p:nvPr/>
        </p:nvSpPr>
        <p:spPr>
          <a:xfrm>
            <a:off x="5852051" y="82101"/>
            <a:ext cx="3224774" cy="30777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Thickness Error Profiles for CRLs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D9DF10-734E-AAA1-E159-C817F304036F}"/>
              </a:ext>
            </a:extLst>
          </p:cNvPr>
          <p:cNvCxnSpPr/>
          <p:nvPr/>
        </p:nvCxnSpPr>
        <p:spPr>
          <a:xfrm>
            <a:off x="2844655" y="3283889"/>
            <a:ext cx="882594" cy="3578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86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4B68B-80DB-5781-28A2-5A8F2D5C163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3080"/>
            <a:ext cx="5491691" cy="3049524"/>
          </a:xfrm>
          <a:prstGeom prst="rect">
            <a:avLst/>
          </a:prstGeom>
        </p:spPr>
      </p:pic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CA4C44-0128-E9F9-E9EC-82AEF8A7852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496" y="46375"/>
            <a:ext cx="5052779" cy="3049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C5F13B-93E7-2D6F-C4FB-C95811E6122A}"/>
              </a:ext>
            </a:extLst>
          </p:cNvPr>
          <p:cNvSpPr txBox="1"/>
          <p:nvPr/>
        </p:nvSpPr>
        <p:spPr>
          <a:xfrm>
            <a:off x="61363" y="884000"/>
            <a:ext cx="3845771" cy="30777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/>
            </a:lvl1pPr>
          </a:lstStyle>
          <a:p>
            <a:r>
              <a:rPr lang="en-US" dirty="0"/>
              <a:t>Advanced Loops for Optical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1491823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D08809-CB7B-FCD2-2C50-2580CBC02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800"/>
          <a:stretch/>
        </p:blipFill>
        <p:spPr>
          <a:xfrm>
            <a:off x="5604086" y="2764443"/>
            <a:ext cx="1339242" cy="8201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1E06EF-10BD-A04E-77C4-EAB26812F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7" y="2910636"/>
            <a:ext cx="2842885" cy="1678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1FBB8-4495-D237-42BB-1EF6E65F8BF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1305" y="1014904"/>
            <a:ext cx="3889191" cy="1437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330784-92B5-E406-2D16-3743A23A2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764" y="2691593"/>
            <a:ext cx="1739900" cy="13716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67A18B9-B30B-6745-3D54-B8EBB848A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5" t="30077" r="13653"/>
          <a:stretch/>
        </p:blipFill>
        <p:spPr bwMode="auto">
          <a:xfrm>
            <a:off x="2244727" y="1060862"/>
            <a:ext cx="2518806" cy="186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BF77D-F6F3-9996-BF55-59B6A5D47CCB}"/>
              </a:ext>
            </a:extLst>
          </p:cNvPr>
          <p:cNvGrpSpPr/>
          <p:nvPr/>
        </p:nvGrpSpPr>
        <p:grpSpPr>
          <a:xfrm>
            <a:off x="67175" y="744000"/>
            <a:ext cx="1967864" cy="3844717"/>
            <a:chOff x="9386098" y="2437881"/>
            <a:chExt cx="2580198" cy="400485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A957C67-FFE4-FF7F-5FF4-D78E61F85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86098" y="2767941"/>
              <a:ext cx="2560320" cy="171764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6561A69-9595-2E28-1260-1AFC42F5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05976" y="4772018"/>
              <a:ext cx="2560320" cy="167071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E5676C-7ADA-4C30-4309-D8935C1ECD90}"/>
                </a:ext>
              </a:extLst>
            </p:cNvPr>
            <p:cNvSpPr txBox="1"/>
            <p:nvPr/>
          </p:nvSpPr>
          <p:spPr>
            <a:xfrm>
              <a:off x="9657521" y="2437881"/>
              <a:ext cx="22252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Bender vs Ideal profile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E5D5A3-EAE4-12CE-C3F9-281C7B51C99C}"/>
                </a:ext>
              </a:extLst>
            </p:cNvPr>
            <p:cNvSpPr txBox="1"/>
            <p:nvPr/>
          </p:nvSpPr>
          <p:spPr>
            <a:xfrm>
              <a:off x="10108178" y="4466594"/>
              <a:ext cx="13372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</a:rPr>
                <a:t>Bender error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953F8E6-33F3-0D47-6004-4809A794CAA9}"/>
              </a:ext>
            </a:extLst>
          </p:cNvPr>
          <p:cNvSpPr/>
          <p:nvPr/>
        </p:nvSpPr>
        <p:spPr>
          <a:xfrm>
            <a:off x="5331865" y="3665706"/>
            <a:ext cx="1883684" cy="380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ts val="1080"/>
              </a:lnSpc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Bendable Elliptical Mirror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481D66-69DF-8ED1-73AA-97AFB2FB517C}"/>
              </a:ext>
            </a:extLst>
          </p:cNvPr>
          <p:cNvSpPr txBox="1"/>
          <p:nvPr/>
        </p:nvSpPr>
        <p:spPr>
          <a:xfrm>
            <a:off x="5740719" y="254116"/>
            <a:ext cx="2949659" cy="30777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Simulation of realistic Mirrors</a:t>
            </a:r>
          </a:p>
        </p:txBody>
      </p:sp>
    </p:spTree>
    <p:extLst>
      <p:ext uri="{BB962C8B-B14F-4D97-AF65-F5344CB8AC3E}">
        <p14:creationId xmlns:p14="http://schemas.microsoft.com/office/powerpoint/2010/main" val="371089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8F786E-8C4A-46E2-AC02-B51CF6DB9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6" t="12029" r="1542"/>
          <a:stretch/>
        </p:blipFill>
        <p:spPr>
          <a:xfrm>
            <a:off x="248672" y="753375"/>
            <a:ext cx="8646656" cy="378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6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FAA9AE-193C-8163-6206-DB3391828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1"/>
          <a:stretch/>
        </p:blipFill>
        <p:spPr>
          <a:xfrm>
            <a:off x="361016" y="714616"/>
            <a:ext cx="8421967" cy="41237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BB21A-FBB6-1864-D908-659AE3E20A21}"/>
              </a:ext>
            </a:extLst>
          </p:cNvPr>
          <p:cNvSpPr txBox="1"/>
          <p:nvPr/>
        </p:nvSpPr>
        <p:spPr>
          <a:xfrm>
            <a:off x="6331596" y="195880"/>
            <a:ext cx="2062596" cy="307777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Beamline Rendering</a:t>
            </a:r>
          </a:p>
        </p:txBody>
      </p:sp>
    </p:spTree>
    <p:extLst>
      <p:ext uri="{BB962C8B-B14F-4D97-AF65-F5344CB8AC3E}">
        <p14:creationId xmlns:p14="http://schemas.microsoft.com/office/powerpoint/2010/main" val="267218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 – 10 years ago……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FDD27-DE68-4751-AC30-0A687913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73" y="691764"/>
            <a:ext cx="7520303" cy="415012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2" name="Beamline-Renderer.mov" descr="Beamline-Renderer.mov">
            <a:hlinkClick r:id="" action="ppaction://media"/>
            <a:extLst>
              <a:ext uri="{FF2B5EF4-FFF2-40B4-BE49-F238E27FC236}">
                <a16:creationId xmlns:a16="http://schemas.microsoft.com/office/drawing/2014/main" id="{7A0B1BD0-1138-FBF4-A354-E0606F1B8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5269" y="600475"/>
            <a:ext cx="7333461" cy="412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 – 10 years ago……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DFF665-455C-8325-2BC9-BEAE8B3D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19" y="600475"/>
            <a:ext cx="7092562" cy="41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09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 – 10 years ago……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EF55F-E50D-B440-ACA7-B396B043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63" y="771276"/>
            <a:ext cx="8035073" cy="39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47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 – 10 years ago….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402DC-BD89-4A08-B68F-24FDF28D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63" y="627808"/>
            <a:ext cx="7854273" cy="4088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FF71B-3D64-C655-C979-66567B318A62}"/>
              </a:ext>
            </a:extLst>
          </p:cNvPr>
          <p:cNvSpPr txBox="1"/>
          <p:nvPr/>
        </p:nvSpPr>
        <p:spPr>
          <a:xfrm>
            <a:off x="4980213" y="621286"/>
            <a:ext cx="4163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9300"/>
                </a:solidFill>
                <a:hlinkClick r:id="rId4"/>
              </a:rPr>
              <a:t>https://www.youtube.com/watch?v=XP1LJzRTdng</a:t>
            </a:r>
            <a:endParaRPr lang="en-US" i="1" dirty="0">
              <a:solidFill>
                <a:srgbClr val="FF9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4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83305-4F0E-56D9-478F-D5EDB471D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5" y="600475"/>
            <a:ext cx="8342809" cy="416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B5BB8-5A19-81AB-2746-DE7568121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10" y="600475"/>
            <a:ext cx="7482179" cy="428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0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3BD8F5-1395-72B2-EDC9-B0252A44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39" y="0"/>
            <a:ext cx="8812122" cy="48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6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Introduction to OASYS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870AF-A4C1-E267-8F63-044CA6925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19" y="146000"/>
            <a:ext cx="8520343" cy="45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316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142</Words>
  <Application>Microsoft Macintosh PowerPoint</Application>
  <PresentationFormat>On-screen Show (16:9)</PresentationFormat>
  <Paragraphs>33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Introduction to OASYS</vt:lpstr>
      <vt:lpstr>Introduction to OASYS – 10 years ago……</vt:lpstr>
      <vt:lpstr>Introduction to OASYS – 10 years ago……</vt:lpstr>
      <vt:lpstr>Introduction to OASYS – 10 years ago……</vt:lpstr>
      <vt:lpstr>Introduction to OASYS – 10 years ago….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  <vt:lpstr>Introduction to OASYS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OASYS</dc:title>
  <cp:lastModifiedBy>Luca Rebuffi</cp:lastModifiedBy>
  <cp:revision>11</cp:revision>
  <dcterms:modified xsi:type="dcterms:W3CDTF">2023-05-24T16:01:44Z</dcterms:modified>
</cp:coreProperties>
</file>